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58" r:id="rId5"/>
    <p:sldId id="260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33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737" autoAdjust="0"/>
  </p:normalViewPr>
  <p:slideViewPr>
    <p:cSldViewPr>
      <p:cViewPr varScale="1">
        <p:scale>
          <a:sx n="64" d="100"/>
          <a:sy n="64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EEB9-8E34-4DBC-8076-D52135B2DFC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015-0E34-4FB5-ACE0-BA2F42A74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75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EEB9-8E34-4DBC-8076-D52135B2DFC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015-0E34-4FB5-ACE0-BA2F42A74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22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EEB9-8E34-4DBC-8076-D52135B2DFC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015-0E34-4FB5-ACE0-BA2F42A74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78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EEB9-8E34-4DBC-8076-D52135B2DFC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015-0E34-4FB5-ACE0-BA2F42A74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93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EEB9-8E34-4DBC-8076-D52135B2DFC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015-0E34-4FB5-ACE0-BA2F42A74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04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EEB9-8E34-4DBC-8076-D52135B2DFC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015-0E34-4FB5-ACE0-BA2F42A74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92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EEB9-8E34-4DBC-8076-D52135B2DFC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015-0E34-4FB5-ACE0-BA2F42A74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2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EEB9-8E34-4DBC-8076-D52135B2DFC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015-0E34-4FB5-ACE0-BA2F42A74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65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EEB9-8E34-4DBC-8076-D52135B2DFC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015-0E34-4FB5-ACE0-BA2F42A74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12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EEB9-8E34-4DBC-8076-D52135B2DFC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015-0E34-4FB5-ACE0-BA2F42A74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77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EEB9-8E34-4DBC-8076-D52135B2DFC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015-0E34-4FB5-ACE0-BA2F42A74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0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AEEB9-8E34-4DBC-8076-D52135B2DFC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6E015-0E34-4FB5-ACE0-BA2F42A74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4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zko-medcollege.kz/images/DO/%D0%BF%D1%80%D0%BE%D1%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7" y="1772816"/>
            <a:ext cx="4429200" cy="44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4114" y="548680"/>
            <a:ext cx="8638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МОЯ БУДУЩАЯ ПРОФЕССИЯ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2276872"/>
            <a:ext cx="388991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i="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 Cyr"/>
              </a:rPr>
              <a:t>Как много профессий чудесных</a:t>
            </a:r>
            <a: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 Cyr"/>
              </a:rPr>
              <a:t>На нашей планете Земля!</a:t>
            </a:r>
            <a: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 Cyr"/>
              </a:rPr>
              <a:t>И каждая из них интересна.</a:t>
            </a:r>
            <a: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 Cyr"/>
              </a:rPr>
              <a:t>И каждая людям нужна.</a:t>
            </a:r>
            <a: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 Cyr"/>
              </a:rPr>
              <a:t>Как выбрать любимое дело?</a:t>
            </a:r>
            <a: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 Cyr"/>
              </a:rPr>
              <a:t>Как стать на тот жизненный путь,</a:t>
            </a:r>
            <a: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 Cyr"/>
              </a:rPr>
              <a:t>Которым шагал бы ты смело,</a:t>
            </a:r>
            <a: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 Cyr"/>
              </a:rPr>
              <a:t>С которого не смог бы свернуть.</a:t>
            </a:r>
            <a:endParaRPr lang="ru-RU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9009" y="132613"/>
            <a:ext cx="482352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i="0" dirty="0" smtClean="0">
                <a:solidFill>
                  <a:schemeClr val="tx2">
                    <a:lumMod val="75000"/>
                  </a:schemeClr>
                </a:solidFill>
                <a:effectLst/>
                <a:latin typeface="Segoe UI"/>
              </a:rPr>
              <a:t>Путешествие – это всегда здорово и увлекательно. Это отличный способ отдохнуть как телом, как и душою, а также отличный способ получить множество новых эмоций.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0" dirty="0" smtClean="0">
                <a:solidFill>
                  <a:schemeClr val="tx2">
                    <a:lumMod val="75000"/>
                  </a:schemeClr>
                </a:solidFill>
                <a:effectLst/>
                <a:latin typeface="Segoe UI"/>
              </a:rPr>
              <a:t>Путешествия очень многое дают человеку. Он узнает массу новой информации, видит достопримечательности разных городов и стран и знакомится с обычаями тех мест, которые посещает. Путешествия развивают кругозор человека, делают его смышленым и заинтересованным. Путешествия способствуют развитию человеческого мозга. Ведь когда человек видит все в живую, а не читает об этом в книгах, информация запоминается намного лучше. Люди всегда хотят знать больше, поэтому их так привлекают путешествия. Многие посвящают всю свою жизнь, чтобы обойти как можно больше незнакомых мест. Многие люди действительно мечтают о том, чтобы отправиться в кругосветное путешествие.</a:t>
            </a:r>
            <a:endParaRPr lang="ru-RU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https://avatars.mds.yandex.net/get-pdb/1924971/094c86ca-d43a-4d70-a7bc-6e80d47a115b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13" y="980728"/>
            <a:ext cx="37655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8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51125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Segoe UI"/>
              </a:rPr>
              <a:t>И я тоже отношусь к тем людям, которые тоже мечтают о путешествиях. И одной из лучших профессий, которая позволила бы путешествовать  я считаю профессию – гид-экскурсовод. </a:t>
            </a:r>
          </a:p>
          <a:p>
            <a:pPr algn="just"/>
            <a:r>
              <a:rPr lang="ru-RU" sz="2000" b="0" i="0" dirty="0" smtClean="0">
                <a:solidFill>
                  <a:schemeClr val="tx2">
                    <a:lumMod val="75000"/>
                  </a:schemeClr>
                </a:solidFill>
                <a:effectLst/>
                <a:latin typeface="Helvetica"/>
              </a:rPr>
              <a:t>Гид - это сотрудник туристической фирмы. Он сопровождает туристов, показывает им достопримечательности, рассказывает истории и т.п. </a:t>
            </a:r>
          </a:p>
          <a:p>
            <a:pPr algn="just"/>
            <a:r>
              <a:rPr lang="ru-RU" sz="2000" b="0" i="0" dirty="0" smtClean="0">
                <a:solidFill>
                  <a:schemeClr val="tx2">
                    <a:lumMod val="75000"/>
                  </a:schemeClr>
                </a:solidFill>
                <a:effectLst/>
                <a:latin typeface="Helvetica"/>
              </a:rPr>
              <a:t>Гид проводит туристов по самым достопримечательным местам экскурсии, рассказывая историю места и о событиях его прошлых лет. Экскурсовод  работает, как правило, с приезжими туристами, но в некоторых случаях может выезжать с  туристической группой в другие города стран всего мира.       Профессия считается очень увлекательной. Для любителей путешествий - это незаменимое рабочее место. 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https://image.freepik.com/free-vector/_1284-165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2"/>
            <a:ext cx="2795102" cy="241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b-yaroslavl.ru/external/linch/travels/images/gid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824" y="2880220"/>
            <a:ext cx="3335742" cy="368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60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ng.oformi-foto.ru/251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764704"/>
            <a:ext cx="4225837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/>
            <a:r>
              <a:rPr lang="ru-RU" sz="2000" b="1" i="0" dirty="0" smtClean="0">
                <a:solidFill>
                  <a:srgbClr val="990099"/>
                </a:solidFill>
                <a:effectLst/>
                <a:latin typeface="Helvetica Neue"/>
              </a:rPr>
              <a:t>По Москве и по Парижу,</a:t>
            </a:r>
            <a:br>
              <a:rPr lang="ru-RU" sz="2000" b="1" i="0" dirty="0" smtClean="0">
                <a:solidFill>
                  <a:srgbClr val="990099"/>
                </a:solidFill>
                <a:effectLst/>
                <a:latin typeface="Helvetica Neue"/>
              </a:rPr>
            </a:br>
            <a:r>
              <a:rPr lang="ru-RU" sz="2000" b="1" i="0" dirty="0" smtClean="0">
                <a:solidFill>
                  <a:srgbClr val="990099"/>
                </a:solidFill>
                <a:effectLst/>
                <a:latin typeface="Helvetica Neue"/>
              </a:rPr>
              <a:t>По Египту и по Волге —</a:t>
            </a:r>
            <a:br>
              <a:rPr lang="ru-RU" sz="2000" b="1" i="0" dirty="0" smtClean="0">
                <a:solidFill>
                  <a:srgbClr val="990099"/>
                </a:solidFill>
                <a:effectLst/>
                <a:latin typeface="Helvetica Neue"/>
              </a:rPr>
            </a:br>
            <a:r>
              <a:rPr lang="ru-RU" sz="2000" b="1" i="0" dirty="0" smtClean="0">
                <a:solidFill>
                  <a:srgbClr val="990099"/>
                </a:solidFill>
                <a:effectLst/>
                <a:latin typeface="Helvetica Neue"/>
              </a:rPr>
              <a:t>Всё узнаю, всё увижу,</a:t>
            </a:r>
            <a:br>
              <a:rPr lang="ru-RU" sz="2000" b="1" i="0" dirty="0" smtClean="0">
                <a:solidFill>
                  <a:srgbClr val="990099"/>
                </a:solidFill>
                <a:effectLst/>
                <a:latin typeface="Helvetica Neue"/>
              </a:rPr>
            </a:br>
            <a:r>
              <a:rPr lang="ru-RU" sz="2000" b="1" i="0" dirty="0" smtClean="0">
                <a:solidFill>
                  <a:srgbClr val="990099"/>
                </a:solidFill>
                <a:effectLst/>
                <a:latin typeface="Helvetica Neue"/>
              </a:rPr>
              <a:t>Хоть пробуду там недолго.</a:t>
            </a:r>
          </a:p>
          <a:p>
            <a:pPr fontAlgn="base"/>
            <a:endParaRPr lang="ru-RU" sz="2000" b="1" i="0" dirty="0" smtClean="0">
              <a:solidFill>
                <a:srgbClr val="990099"/>
              </a:solidFill>
              <a:effectLst/>
              <a:latin typeface="Helvetica Neue"/>
            </a:endParaRPr>
          </a:p>
          <a:p>
            <a:pPr fontAlgn="base"/>
            <a:endParaRPr lang="ru-RU" sz="2000" b="1" dirty="0">
              <a:solidFill>
                <a:srgbClr val="990099"/>
              </a:solidFill>
              <a:latin typeface="Helvetica Neue"/>
            </a:endParaRPr>
          </a:p>
          <a:p>
            <a:pPr fontAlgn="base"/>
            <a:r>
              <a:rPr lang="ru-RU" sz="2000" b="1" i="0" dirty="0" smtClean="0">
                <a:solidFill>
                  <a:srgbClr val="990099"/>
                </a:solidFill>
                <a:effectLst/>
                <a:latin typeface="Helvetica Neue"/>
              </a:rPr>
              <a:t>Рим, Нью-Йорк и Антарктида —</a:t>
            </a:r>
            <a:br>
              <a:rPr lang="ru-RU" sz="2000" b="1" i="0" dirty="0" smtClean="0">
                <a:solidFill>
                  <a:srgbClr val="990099"/>
                </a:solidFill>
                <a:effectLst/>
                <a:latin typeface="Helvetica Neue"/>
              </a:rPr>
            </a:br>
            <a:r>
              <a:rPr lang="ru-RU" sz="2000" b="1" i="0" dirty="0" smtClean="0">
                <a:solidFill>
                  <a:srgbClr val="990099"/>
                </a:solidFill>
                <a:effectLst/>
                <a:latin typeface="Helvetica Neue"/>
              </a:rPr>
              <a:t>Никаких секретов нет!</a:t>
            </a:r>
            <a:br>
              <a:rPr lang="ru-RU" sz="2000" b="1" i="0" dirty="0" smtClean="0">
                <a:solidFill>
                  <a:srgbClr val="990099"/>
                </a:solidFill>
                <a:effectLst/>
                <a:latin typeface="Helvetica Neue"/>
              </a:rPr>
            </a:br>
            <a:r>
              <a:rPr lang="ru-RU" sz="2000" b="1" i="0" dirty="0" smtClean="0">
                <a:solidFill>
                  <a:srgbClr val="990099"/>
                </a:solidFill>
                <a:effectLst/>
                <a:latin typeface="Helvetica Neue"/>
              </a:rPr>
              <a:t>От Сантьяго до Мадрида</a:t>
            </a:r>
            <a:br>
              <a:rPr lang="ru-RU" sz="2000" b="1" i="0" dirty="0" smtClean="0">
                <a:solidFill>
                  <a:srgbClr val="990099"/>
                </a:solidFill>
                <a:effectLst/>
                <a:latin typeface="Helvetica Neue"/>
              </a:rPr>
            </a:br>
            <a:r>
              <a:rPr lang="ru-RU" sz="2000" b="1" i="0" dirty="0" smtClean="0">
                <a:solidFill>
                  <a:srgbClr val="990099"/>
                </a:solidFill>
                <a:effectLst/>
                <a:latin typeface="Helvetica Neue"/>
              </a:rPr>
              <a:t>Мне про всё он даст ответ.</a:t>
            </a:r>
          </a:p>
          <a:p>
            <a:pPr fontAlgn="base"/>
            <a:endParaRPr lang="ru-RU" sz="2000" b="1" i="0" dirty="0" smtClean="0">
              <a:solidFill>
                <a:srgbClr val="990099"/>
              </a:solidFill>
              <a:effectLst/>
              <a:latin typeface="Helvetica Neue"/>
            </a:endParaRPr>
          </a:p>
          <a:p>
            <a:pPr fontAlgn="base"/>
            <a:endParaRPr lang="ru-RU" sz="2000" b="1" i="0" dirty="0" smtClean="0">
              <a:solidFill>
                <a:srgbClr val="990099"/>
              </a:solidFill>
              <a:effectLst/>
              <a:latin typeface="Helvetica Neue"/>
            </a:endParaRPr>
          </a:p>
          <a:p>
            <a:pPr fontAlgn="base"/>
            <a:r>
              <a:rPr lang="ru-RU" sz="2000" b="1" i="0" dirty="0" smtClean="0">
                <a:solidFill>
                  <a:srgbClr val="990099"/>
                </a:solidFill>
                <a:effectLst/>
                <a:latin typeface="Helvetica Neue"/>
              </a:rPr>
              <a:t>Всё расскажет, всё покажет,</a:t>
            </a:r>
            <a:br>
              <a:rPr lang="ru-RU" sz="2000" b="1" i="0" dirty="0" smtClean="0">
                <a:solidFill>
                  <a:srgbClr val="990099"/>
                </a:solidFill>
                <a:effectLst/>
                <a:latin typeface="Helvetica Neue"/>
              </a:rPr>
            </a:br>
            <a:r>
              <a:rPr lang="ru-RU" sz="2000" b="1" i="0" dirty="0" smtClean="0">
                <a:solidFill>
                  <a:srgbClr val="990099"/>
                </a:solidFill>
                <a:effectLst/>
                <a:latin typeface="Helvetica Neue"/>
              </a:rPr>
              <a:t>Отведёт в любой поход…</a:t>
            </a:r>
            <a:br>
              <a:rPr lang="ru-RU" sz="2000" b="1" i="0" dirty="0" smtClean="0">
                <a:solidFill>
                  <a:srgbClr val="990099"/>
                </a:solidFill>
                <a:effectLst/>
                <a:latin typeface="Helvetica Neue"/>
              </a:rPr>
            </a:br>
            <a:r>
              <a:rPr lang="ru-RU" sz="2000" b="1" i="0" dirty="0" smtClean="0">
                <a:solidFill>
                  <a:srgbClr val="990099"/>
                </a:solidFill>
                <a:effectLst/>
                <a:latin typeface="Helvetica Neue"/>
              </a:rPr>
              <a:t>На всё главное укажет</a:t>
            </a:r>
            <a:br>
              <a:rPr lang="ru-RU" sz="2000" b="1" i="0" dirty="0" smtClean="0">
                <a:solidFill>
                  <a:srgbClr val="990099"/>
                </a:solidFill>
                <a:effectLst/>
                <a:latin typeface="Helvetica Neue"/>
              </a:rPr>
            </a:br>
            <a:r>
              <a:rPr lang="ru-RU" sz="2000" b="1" i="0" dirty="0" smtClean="0">
                <a:solidFill>
                  <a:srgbClr val="990099"/>
                </a:solidFill>
                <a:effectLst/>
                <a:latin typeface="Helvetica Neue"/>
              </a:rPr>
              <a:t>Нам в пути экскурсовод!</a:t>
            </a:r>
            <a:endParaRPr lang="ru-RU" sz="2000" b="1" i="0" dirty="0">
              <a:solidFill>
                <a:srgbClr val="990099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9097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62" y="178201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3600" b="1" cap="none" spc="0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вот те места, которые мне хотелось бы посетить в профессии гида-экскурсовода:</a:t>
            </a:r>
            <a:endParaRPr lang="ru-RU" sz="3600" b="1" cap="none" spc="0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https://puteshestvovat.com/wp-content/uploads/2016/12/ejfeleva-bashn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2302">
            <a:off x="405614" y="1782527"/>
            <a:ext cx="31323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://www.i.baraholka.com.ru/files/1/6/1657023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s://avatars.mds.yandex.net/get-pdb/163339/af5c3dee-db82-4496-9fbf-2f4671cc9f3d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8107">
            <a:off x="3629700" y="1831471"/>
            <a:ext cx="3292313" cy="219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avatars.mds.yandex.net/get-pdb/231404/ee4d9d89-84ab-493d-b70b-cc3dc150d315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9013">
            <a:off x="3381871" y="4244347"/>
            <a:ext cx="3297594" cy="220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avatars.mds.yandex.net/get-pdb/69339/5449b7e9-f31f-46b8-8fd8-9f92c7d9bfcf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895">
            <a:off x="369644" y="4446492"/>
            <a:ext cx="2970973" cy="222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avatars.mds.yandex.net/get-pdb/38069/f7b64caa-4571-472c-8892-c2c590d8e121/s1200?webp=fal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4646">
            <a:off x="6007456" y="3322432"/>
            <a:ext cx="2964885" cy="197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smtClean="0">
                <a:solidFill>
                  <a:srgbClr val="000066"/>
                </a:solidFill>
                <a:effectLst/>
                <a:latin typeface="Tahoma"/>
              </a:rPr>
              <a:t>Я считаю профессию гида-экскурсовода крайне важной для людей, именно поэтому в будущем я хотела бы стать хорошим гидом и рассказывать туристам о красотах и достопримечательностях нашей страны, а если повезет путешествовать по зарубежным странам и рассказывать об особенностях культуры там.</a:t>
            </a:r>
            <a:endParaRPr lang="ru-RU" sz="2400" b="1" dirty="0">
              <a:solidFill>
                <a:srgbClr val="000066"/>
              </a:solidFill>
            </a:endParaRPr>
          </a:p>
        </p:txBody>
      </p:sp>
      <p:pic>
        <p:nvPicPr>
          <p:cNvPr id="6148" name="Picture 4" descr="https://avatars.mds.yandex.net/get-pdb/245485/fa36bb14-6210-4697-a373-b4be7ee22ea6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762" y="3501008"/>
            <a:ext cx="4140460" cy="31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94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168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2020-05-28T05:42:21Z</dcterms:created>
  <dcterms:modified xsi:type="dcterms:W3CDTF">2020-05-28T08:35:21Z</dcterms:modified>
</cp:coreProperties>
</file>